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media/image3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68" r:id="rId2"/>
    <p:sldMasterId id="2147483780" r:id="rId3"/>
  </p:sldMasterIdLst>
  <p:notesMasterIdLst>
    <p:notesMasterId r:id="rId40"/>
  </p:notesMasterIdLst>
  <p:sldIdLst>
    <p:sldId id="261" r:id="rId4"/>
    <p:sldId id="412" r:id="rId5"/>
    <p:sldId id="462" r:id="rId6"/>
    <p:sldId id="415" r:id="rId7"/>
    <p:sldId id="463" r:id="rId8"/>
    <p:sldId id="464" r:id="rId9"/>
    <p:sldId id="465" r:id="rId10"/>
    <p:sldId id="472" r:id="rId11"/>
    <p:sldId id="492" r:id="rId12"/>
    <p:sldId id="493" r:id="rId13"/>
    <p:sldId id="467" r:id="rId14"/>
    <p:sldId id="469" r:id="rId15"/>
    <p:sldId id="471" r:id="rId16"/>
    <p:sldId id="473" r:id="rId17"/>
    <p:sldId id="474" r:id="rId18"/>
    <p:sldId id="476" r:id="rId19"/>
    <p:sldId id="477" r:id="rId20"/>
    <p:sldId id="478" r:id="rId21"/>
    <p:sldId id="481" r:id="rId22"/>
    <p:sldId id="484" r:id="rId23"/>
    <p:sldId id="487" r:id="rId24"/>
    <p:sldId id="486" r:id="rId25"/>
    <p:sldId id="488" r:id="rId26"/>
    <p:sldId id="483" r:id="rId27"/>
    <p:sldId id="485" r:id="rId28"/>
    <p:sldId id="482" r:id="rId29"/>
    <p:sldId id="489" r:id="rId30"/>
    <p:sldId id="491" r:id="rId31"/>
    <p:sldId id="490" r:id="rId32"/>
    <p:sldId id="494" r:id="rId33"/>
    <p:sldId id="498" r:id="rId34"/>
    <p:sldId id="496" r:id="rId35"/>
    <p:sldId id="495" r:id="rId36"/>
    <p:sldId id="499" r:id="rId37"/>
    <p:sldId id="497" r:id="rId38"/>
    <p:sldId id="461" r:id="rId3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eL Alves" initials="AA" lastIdx="1" clrIdx="0">
    <p:extLst>
      <p:ext uri="{19B8F6BF-5375-455C-9EA6-DF929625EA0E}">
        <p15:presenceInfo xmlns:p15="http://schemas.microsoft.com/office/powerpoint/2012/main" userId="e04777daf12968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1" autoAdjust="0"/>
  </p:normalViewPr>
  <p:slideViewPr>
    <p:cSldViewPr>
      <p:cViewPr varScale="1">
        <p:scale>
          <a:sx n="70" d="100"/>
          <a:sy n="70" d="100"/>
        </p:scale>
        <p:origin x="82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300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4T09:58:01.537" idx="1">
    <p:pos x="851" y="619"/>
    <p:text>Notas e avisos
Usuários que emprestam código de outras fontes que incluem variáveis ​​duplas podem querer examinar o código para verificar se a precisão implícita é diferente daquela realmente alcançada nos Arduinos baseados em ATMEGA.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6925E-9BA4-4A60-B724-E96339EBBF63}" type="datetimeFigureOut">
              <a:rPr lang="pt-BR" smtClean="0"/>
              <a:t>14/09/2019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2810F3-EA11-472F-B39B-D2E08443B00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3553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810F3-EA11-472F-B39B-D2E08443B006}" type="slidenum">
              <a:rPr lang="pt-BR" smtClean="0"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3325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14/09/2019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14/09/2019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14/09/2019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14/09/2019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1631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14/09/2019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4862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14/09/2019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1966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14/09/2019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3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14/09/2019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5063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14/09/2019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4657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14/09/2019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30565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14/09/2019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63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14/09/2019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14/09/2019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74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14/09/2019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90515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14/09/2019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17818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681140"/>
      </p:ext>
    </p:extLst>
  </p:cSld>
  <p:clrMapOvr>
    <a:masterClrMapping/>
  </p:clrMapOvr>
  <p:transition spd="slow">
    <p:wheel spokes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45615"/>
      </p:ext>
    </p:extLst>
  </p:cSld>
  <p:clrMapOvr>
    <a:masterClrMapping/>
  </p:clrMapOvr>
  <p:transition spd="slow">
    <p:wheel spokes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73316"/>
      </p:ext>
    </p:extLst>
  </p:cSld>
  <p:clrMapOvr>
    <a:masterClrMapping/>
  </p:clrMapOvr>
  <p:transition spd="slow">
    <p:wheel spokes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790560"/>
      </p:ext>
    </p:extLst>
  </p:cSld>
  <p:clrMapOvr>
    <a:masterClrMapping/>
  </p:clrMapOvr>
  <p:transition spd="slow">
    <p:wheel spokes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550367"/>
      </p:ext>
    </p:extLst>
  </p:cSld>
  <p:clrMapOvr>
    <a:masterClrMapping/>
  </p:clrMapOvr>
  <p:transition spd="slow">
    <p:wheel spokes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113171"/>
      </p:ext>
    </p:extLst>
  </p:cSld>
  <p:clrMapOvr>
    <a:masterClrMapping/>
  </p:clrMapOvr>
  <p:transition spd="slow">
    <p:wheel spokes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217409"/>
      </p:ext>
    </p:extLst>
  </p:cSld>
  <p:clrMapOvr>
    <a:masterClrMapping/>
  </p:clrMapOvr>
  <p:transition spd="slow">
    <p:wheel spokes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14/09/2019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55748"/>
      </p:ext>
    </p:extLst>
  </p:cSld>
  <p:clrMapOvr>
    <a:masterClrMapping/>
  </p:clrMapOvr>
  <p:transition spd="slow">
    <p:wheel spokes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747460"/>
      </p:ext>
    </p:extLst>
  </p:cSld>
  <p:clrMapOvr>
    <a:masterClrMapping/>
  </p:clrMapOvr>
  <p:transition spd="slow">
    <p:wheel spokes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672082"/>
      </p:ext>
    </p:extLst>
  </p:cSld>
  <p:clrMapOvr>
    <a:masterClrMapping/>
  </p:clrMapOvr>
  <p:transition spd="slow">
    <p:wheel spokes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17965"/>
      </p:ext>
    </p:extLst>
  </p:cSld>
  <p:clrMapOvr>
    <a:masterClrMapping/>
  </p:clrMapOvr>
  <p:transition spd="slow">
    <p:wheel spokes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14/09/2019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14/09/2019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14/09/2019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14/09/2019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14/09/2019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7186-5E40-4032-9FA2-2BBDE97D3879}" type="datetimeFigureOut">
              <a:rPr lang="pt-BR" smtClean="0"/>
              <a:t>14/09/2019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E2E07186-5E40-4032-9FA2-2BBDE97D3879}" type="datetimeFigureOut">
              <a:rPr lang="pt-BR" smtClean="0"/>
              <a:t>14/09/2019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07186-5E40-4032-9FA2-2BBDE97D3879}" type="datetimeFigureOut">
              <a:rPr lang="pt-BR" smtClean="0"/>
              <a:t>14/09/2019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18CE4-A99E-4C55-9A1F-DEEC27BB330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043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75BB6-0852-483B-8D47-59C8B8A3741E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14/09/2019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E09DE-650B-4046-854E-A8222130175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39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 spd="slow">
    <p:wheel spokes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hyperlink" Target="https://abelalves.blogspot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3000" y="-1143000"/>
            <a:ext cx="6858000" cy="9144000"/>
          </a:xfrm>
        </p:spPr>
      </p:pic>
    </p:spTree>
    <p:extLst>
      <p:ext uri="{BB962C8B-B14F-4D97-AF65-F5344CB8AC3E}">
        <p14:creationId xmlns:p14="http://schemas.microsoft.com/office/powerpoint/2010/main" val="110648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Matrix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50824" y="1702548"/>
            <a:ext cx="3317692" cy="4093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1" algn="just">
              <a:spcAft>
                <a:spcPts val="12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Uma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estrutura de dados do tipo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vetor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duas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ou mais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dimensões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0" lvl="1" algn="just">
              <a:spcAft>
                <a:spcPts val="1200"/>
              </a:spcAft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itens de uma matriz tem que ser todos do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mesmo tipo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0" lvl="1" algn="just">
              <a:spcAft>
                <a:spcPts val="1200"/>
              </a:spcAft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 prática, as matrizes formam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tabelas na memória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122" name="Picture 2" descr="vetor e matriz&#10;(array)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3" t="43785" r="16711" b="4036"/>
          <a:stretch/>
        </p:blipFill>
        <p:spPr bwMode="auto">
          <a:xfrm>
            <a:off x="3668515" y="1702548"/>
            <a:ext cx="5489472" cy="409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59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Tipos de dados</a:t>
            </a:r>
            <a:r>
              <a:rPr lang="pt-BR" sz="3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pt-BR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400473" y="1414512"/>
            <a:ext cx="5671519" cy="4093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1" algn="just">
              <a:spcAft>
                <a:spcPts val="1800"/>
              </a:spcAft>
            </a:pPr>
            <a:r>
              <a:rPr lang="pt-BR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Tipos de </a:t>
            </a:r>
            <a:r>
              <a:rPr lang="pt-BR" sz="3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dados:</a:t>
            </a:r>
            <a:endParaRPr lang="pt-BR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1" algn="just">
              <a:spcAft>
                <a:spcPts val="1800"/>
              </a:spcAft>
            </a:pP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1" algn="just">
              <a:spcAft>
                <a:spcPts val="18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Existem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diversos tipos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dados que podem ser usados nas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variáveis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1" algn="just">
              <a:spcAft>
                <a:spcPts val="1800"/>
              </a:spcAft>
            </a:pP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1" algn="just">
              <a:spcAft>
                <a:spcPts val="18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Cada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 de dado é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específico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para armazenar uma determinado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formato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dado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017057"/>
            <a:ext cx="2915999" cy="291599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76" y="3434264"/>
            <a:ext cx="3049650" cy="29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2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73" y="1004792"/>
            <a:ext cx="3905296" cy="2736304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91608" y="1108666"/>
            <a:ext cx="4936565" cy="50552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1" algn="just"/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rincipais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tipos de dados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numéricos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dividem-se em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1" algn="just"/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Inteiro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armazena números inteiros</a:t>
            </a:r>
          </a:p>
          <a:p>
            <a:pPr marL="0" lvl="1" algn="just"/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armazena números com casas decimais, são as variáveis de ponto flutuante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0" lvl="1" algn="just"/>
            <a:endParaRPr lang="pt-BR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1" algn="just"/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tipo de dado </a:t>
            </a:r>
            <a:r>
              <a:rPr lang="pt-BR" sz="24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caracter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0" lvl="1" algn="just"/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Representar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 </a:t>
            </a:r>
            <a:r>
              <a:rPr lang="pt-BR" sz="24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caracter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1" algn="just"/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 conjunto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caracteres;</a:t>
            </a:r>
          </a:p>
          <a:p>
            <a:pPr marL="0" lvl="1" algn="just"/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Letras;</a:t>
            </a:r>
          </a:p>
          <a:p>
            <a:pPr marL="0" lvl="1" algn="just"/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Dígitos;</a:t>
            </a:r>
          </a:p>
          <a:p>
            <a:pPr marL="0" lvl="1" algn="just"/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Símbolos;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8" t="5128" r="2022" b="5128"/>
          <a:stretch/>
        </p:blipFill>
        <p:spPr>
          <a:xfrm>
            <a:off x="5148064" y="3789040"/>
            <a:ext cx="3983904" cy="2520280"/>
          </a:xfrm>
          <a:prstGeom prst="rect">
            <a:avLst/>
          </a:prstGeom>
        </p:spPr>
      </p:pic>
      <p:sp>
        <p:nvSpPr>
          <p:cNvPr id="8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Tipos de dados</a:t>
            </a:r>
            <a:r>
              <a:rPr lang="pt-BR" sz="3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pt-BR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74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Tipos de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Arduino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408712" y="944136"/>
            <a:ext cx="271665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bool </a:t>
            </a:r>
          </a:p>
          <a:p>
            <a:r>
              <a:rPr lang="en-US" sz="22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boolean</a:t>
            </a:r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byte </a:t>
            </a:r>
          </a:p>
          <a:p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 </a:t>
            </a:r>
          </a:p>
          <a:p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double </a:t>
            </a:r>
          </a:p>
          <a:p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float </a:t>
            </a:r>
          </a:p>
          <a:p>
            <a:r>
              <a:rPr lang="en-US" sz="22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long </a:t>
            </a:r>
          </a:p>
          <a:p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short </a:t>
            </a:r>
          </a:p>
          <a:p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string </a:t>
            </a:r>
          </a:p>
          <a:p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unsigned char </a:t>
            </a:r>
          </a:p>
          <a:p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unsigned </a:t>
            </a:r>
            <a:r>
              <a:rPr lang="en-US" sz="22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unsigned long </a:t>
            </a:r>
          </a:p>
          <a:p>
            <a:r>
              <a:rPr lang="en-US" sz="22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vetor</a:t>
            </a:r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void </a:t>
            </a:r>
          </a:p>
          <a:p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word </a:t>
            </a:r>
            <a:endParaRPr lang="pt-BR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95" y="1030615"/>
            <a:ext cx="5992520" cy="527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7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Tipos de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Arduino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23528" y="1772816"/>
            <a:ext cx="349188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/>
              <a:t>B</a:t>
            </a:r>
            <a:r>
              <a:rPr lang="pt-BR" sz="2800" dirty="0" err="1" smtClean="0"/>
              <a:t>ool</a:t>
            </a:r>
            <a:endParaRPr lang="pt-BR" sz="2400" dirty="0"/>
          </a:p>
          <a:p>
            <a:endParaRPr lang="pt-BR" sz="2400" dirty="0"/>
          </a:p>
          <a:p>
            <a:r>
              <a:rPr lang="pt-BR" sz="2400" dirty="0" smtClean="0"/>
              <a:t>Armazenar </a:t>
            </a:r>
            <a:r>
              <a:rPr lang="pt-BR" sz="2400" dirty="0"/>
              <a:t>dois valores</a:t>
            </a:r>
            <a:r>
              <a:rPr lang="pt-BR" sz="2400" dirty="0" smtClean="0"/>
              <a:t>:</a:t>
            </a:r>
          </a:p>
          <a:p>
            <a:r>
              <a:rPr lang="pt-BR" sz="2400" dirty="0" err="1" smtClean="0"/>
              <a:t>true</a:t>
            </a:r>
            <a:r>
              <a:rPr lang="pt-BR" sz="2400" dirty="0" smtClean="0"/>
              <a:t> </a:t>
            </a:r>
            <a:r>
              <a:rPr lang="pt-BR" sz="2400" dirty="0" err="1"/>
              <a:t>or</a:t>
            </a:r>
            <a:r>
              <a:rPr lang="pt-BR" sz="2400" dirty="0"/>
              <a:t> </a:t>
            </a:r>
            <a:r>
              <a:rPr lang="pt-BR" sz="2400" dirty="0" smtClean="0"/>
              <a:t>false;</a:t>
            </a:r>
          </a:p>
          <a:p>
            <a:r>
              <a:rPr lang="pt-BR" sz="2400" dirty="0" smtClean="0"/>
              <a:t> </a:t>
            </a:r>
            <a:r>
              <a:rPr lang="pt-BR" sz="2400" dirty="0"/>
              <a:t>(Cada variável </a:t>
            </a:r>
            <a:r>
              <a:rPr lang="pt-BR" sz="2400" dirty="0" err="1"/>
              <a:t>bool</a:t>
            </a:r>
            <a:r>
              <a:rPr lang="pt-BR" sz="2400" dirty="0"/>
              <a:t> ocupa um byte na memória.)</a:t>
            </a:r>
          </a:p>
          <a:p>
            <a:endParaRPr lang="pt-BR" sz="2400" dirty="0"/>
          </a:p>
          <a:p>
            <a:r>
              <a:rPr lang="pt-BR" sz="2400" dirty="0"/>
              <a:t>Sintaxe</a:t>
            </a:r>
          </a:p>
          <a:p>
            <a:r>
              <a:rPr lang="pt-BR" sz="2400" dirty="0" err="1"/>
              <a:t>bool</a:t>
            </a:r>
            <a:r>
              <a:rPr lang="pt-BR" sz="2400" dirty="0"/>
              <a:t> var = </a:t>
            </a:r>
            <a:r>
              <a:rPr lang="pt-BR" sz="2400" dirty="0" err="1"/>
              <a:t>val</a:t>
            </a:r>
            <a:r>
              <a:rPr lang="pt-BR" sz="2400" dirty="0" smtClean="0"/>
              <a:t>;</a:t>
            </a:r>
          </a:p>
        </p:txBody>
      </p:sp>
      <p:pic>
        <p:nvPicPr>
          <p:cNvPr id="1026" name="Picture 2" descr="Resultado de imagem para booleano binar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506" y="1859847"/>
            <a:ext cx="4968494" cy="330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68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Tipos de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Arduino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633489" y="1215948"/>
            <a:ext cx="349188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Booleano</a:t>
            </a:r>
            <a:endParaRPr lang="en-US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2400" dirty="0"/>
          </a:p>
          <a:p>
            <a:r>
              <a:rPr lang="pt-BR" sz="2400" dirty="0" smtClean="0"/>
              <a:t>Tipos </a:t>
            </a:r>
            <a:r>
              <a:rPr lang="pt-BR" sz="2400" dirty="0"/>
              <a:t>de dados não padrão para </a:t>
            </a:r>
            <a:r>
              <a:rPr lang="pt-BR" sz="2400" dirty="0" err="1"/>
              <a:t>bool</a:t>
            </a:r>
            <a:r>
              <a:rPr lang="pt-BR" sz="2400" dirty="0"/>
              <a:t> definido pelo Arduino. </a:t>
            </a:r>
            <a:endParaRPr lang="pt-BR" sz="2400" dirty="0" smtClean="0"/>
          </a:p>
          <a:p>
            <a:endParaRPr lang="pt-BR" sz="2400" dirty="0"/>
          </a:p>
          <a:p>
            <a:r>
              <a:rPr lang="pt-BR" sz="2400" dirty="0" smtClean="0"/>
              <a:t>É </a:t>
            </a:r>
            <a:r>
              <a:rPr lang="pt-BR" sz="2400" dirty="0"/>
              <a:t>recomendado usar em vez disso o tipo padrão </a:t>
            </a:r>
            <a:r>
              <a:rPr lang="pt-BR" sz="2400" dirty="0" err="1"/>
              <a:t>bool</a:t>
            </a:r>
            <a:r>
              <a:rPr lang="pt-BR" sz="2400" dirty="0"/>
              <a:t>, que é idêntico.</a:t>
            </a:r>
          </a:p>
          <a:p>
            <a:endParaRPr lang="pt-BR" sz="2400" dirty="0"/>
          </a:p>
          <a:p>
            <a:r>
              <a:rPr lang="pt-BR" sz="2400" dirty="0"/>
              <a:t>O código </a:t>
            </a:r>
            <a:r>
              <a:rPr lang="pt-BR" sz="2400" dirty="0" smtClean="0"/>
              <a:t>a seguir </a:t>
            </a:r>
            <a:r>
              <a:rPr lang="pt-BR" sz="2400" dirty="0"/>
              <a:t>mostra como usar o tipo de dado </a:t>
            </a:r>
            <a:r>
              <a:rPr lang="pt-BR" sz="2400" dirty="0" err="1"/>
              <a:t>boolean</a:t>
            </a:r>
            <a:r>
              <a:rPr lang="pt-BR" sz="2400" dirty="0" smtClean="0"/>
              <a:t>.</a:t>
            </a:r>
            <a:endParaRPr lang="pt-BR" sz="2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92" y="1844824"/>
            <a:ext cx="5237953" cy="363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8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Tipos de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Arduino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483768" y="1052736"/>
            <a:ext cx="518457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3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23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3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LEDpin</a:t>
            </a:r>
            <a:r>
              <a:rPr lang="pt-BR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5; </a:t>
            </a:r>
          </a:p>
          <a:p>
            <a:r>
              <a:rPr lang="pt-BR" sz="23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3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switchPin</a:t>
            </a:r>
            <a:r>
              <a:rPr lang="pt-BR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13;   </a:t>
            </a:r>
          </a:p>
          <a:p>
            <a:r>
              <a:rPr lang="pt-BR" sz="23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boolean</a:t>
            </a:r>
            <a:r>
              <a:rPr lang="pt-BR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3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running</a:t>
            </a:r>
            <a:r>
              <a:rPr lang="pt-BR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false; </a:t>
            </a:r>
          </a:p>
          <a:p>
            <a:endParaRPr lang="pt-BR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3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void</a:t>
            </a:r>
            <a:r>
              <a:rPr lang="pt-BR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setup</a:t>
            </a:r>
            <a:r>
              <a:rPr lang="pt-BR" sz="23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  {</a:t>
            </a:r>
          </a:p>
          <a:p>
            <a:r>
              <a:rPr lang="pt-BR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3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  <a:r>
              <a:rPr lang="pt-BR" sz="23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pinMode</a:t>
            </a:r>
            <a:r>
              <a:rPr lang="pt-BR" sz="23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23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LEDpin</a:t>
            </a:r>
            <a:r>
              <a:rPr lang="pt-BR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23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OUTPUT</a:t>
            </a:r>
            <a:r>
              <a:rPr lang="pt-BR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);</a:t>
            </a:r>
          </a:p>
          <a:p>
            <a:r>
              <a:rPr lang="pt-BR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  <a:r>
              <a:rPr lang="pt-BR" sz="23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3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pinMode</a:t>
            </a:r>
            <a:r>
              <a:rPr lang="pt-BR" sz="23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23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switchPin</a:t>
            </a:r>
            <a:r>
              <a:rPr lang="pt-BR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INPUT);</a:t>
            </a:r>
          </a:p>
          <a:p>
            <a:r>
              <a:rPr lang="pt-BR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  <a:r>
              <a:rPr lang="pt-BR" sz="23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3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digitalWrite</a:t>
            </a:r>
            <a:r>
              <a:rPr lang="pt-BR" sz="23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23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switchPin</a:t>
            </a:r>
            <a:r>
              <a:rPr lang="pt-BR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HIGH</a:t>
            </a:r>
            <a:r>
              <a:rPr lang="pt-BR" sz="23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); }</a:t>
            </a:r>
            <a:endParaRPr lang="pt-BR" sz="23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3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void</a:t>
            </a:r>
            <a:r>
              <a:rPr lang="pt-BR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loop</a:t>
            </a:r>
            <a:r>
              <a:rPr lang="pt-BR" sz="23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 {</a:t>
            </a:r>
            <a:endParaRPr lang="pt-BR" sz="23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  <a:r>
              <a:rPr lang="pt-BR" sz="23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</a:t>
            </a:r>
            <a:r>
              <a:rPr lang="pt-BR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</a:t>
            </a:r>
            <a:r>
              <a:rPr lang="pt-BR" sz="23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digitalRead</a:t>
            </a:r>
            <a:r>
              <a:rPr lang="pt-BR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23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switchPin</a:t>
            </a:r>
            <a:r>
              <a:rPr lang="pt-BR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== LOW</a:t>
            </a:r>
            <a:r>
              <a:rPr lang="pt-BR" sz="23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 {</a:t>
            </a:r>
          </a:p>
          <a:p>
            <a:r>
              <a:rPr lang="pt-BR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3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</a:t>
            </a:r>
            <a:r>
              <a:rPr lang="pt-BR" sz="23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delay</a:t>
            </a:r>
            <a:r>
              <a:rPr lang="pt-BR" sz="23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(100);</a:t>
            </a:r>
          </a:p>
          <a:p>
            <a:r>
              <a:rPr lang="pt-BR" sz="23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</a:t>
            </a:r>
            <a:r>
              <a:rPr lang="pt-BR" sz="23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running</a:t>
            </a:r>
            <a:r>
              <a:rPr lang="pt-BR" sz="23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!</a:t>
            </a:r>
            <a:r>
              <a:rPr lang="pt-BR" sz="23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running</a:t>
            </a:r>
            <a:endParaRPr lang="pt-BR" sz="23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3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</a:t>
            </a:r>
            <a:r>
              <a:rPr lang="pt-BR" sz="23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digitalWrite</a:t>
            </a:r>
            <a:r>
              <a:rPr lang="pt-BR" sz="23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pt-BR" sz="23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LEDpin</a:t>
            </a:r>
            <a:r>
              <a:rPr lang="pt-BR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pt-BR" sz="23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running</a:t>
            </a:r>
            <a:r>
              <a:rPr lang="pt-BR"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); </a:t>
            </a:r>
            <a:endParaRPr lang="pt-BR" sz="23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3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}</a:t>
            </a:r>
          </a:p>
          <a:p>
            <a:r>
              <a:rPr lang="pt-BR" sz="23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}</a:t>
            </a:r>
            <a:endParaRPr lang="pt-BR" sz="23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47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Tipos de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Arduino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95536" y="2184339"/>
            <a:ext cx="383384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Byte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byte armazena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bits, de 0 a 255.</a:t>
            </a:r>
          </a:p>
          <a:p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Sintaxe</a:t>
            </a:r>
          </a:p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byte var =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735" y="2938592"/>
            <a:ext cx="4757405" cy="338437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8" t="13601" r="22931" b="16401"/>
          <a:stretch/>
        </p:blipFill>
        <p:spPr>
          <a:xfrm>
            <a:off x="4375736" y="1038731"/>
            <a:ext cx="4757405" cy="180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5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Tipos de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Arduino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500135" y="1052735"/>
            <a:ext cx="4572000" cy="52937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har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 </a:t>
            </a:r>
            <a:r>
              <a:rPr lang="en-US" sz="2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Caracteres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endParaRPr lang="en-US" sz="22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rmazenar valor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caractere.</a:t>
            </a:r>
          </a:p>
          <a:p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Literais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caracteres são escritos entre aspas simples, assim: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'A‘;</a:t>
            </a: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Vários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caracteres - cadeias - use aspas duplas: "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ABC“;</a:t>
            </a:r>
          </a:p>
          <a:p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caracteres são armazenados como números, no entanto. Você pode ver a codificação específica no gráfico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ASCII;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08" y="1678630"/>
            <a:ext cx="4219228" cy="404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6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Tipos de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Arduino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536504" y="1252790"/>
            <a:ext cx="4572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tamanho do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 tipo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dados é de pelo menos 8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bits.</a:t>
            </a:r>
          </a:p>
          <a:p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recomendável usar apenas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 para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armazenar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caracteres.</a:t>
            </a:r>
          </a:p>
          <a:p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 tipo de dados não assinado de um byte (8 bits), use o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byte tipo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dados.</a:t>
            </a:r>
          </a:p>
          <a:p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Sintaxe</a:t>
            </a:r>
          </a:p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 var =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08" y="1678630"/>
            <a:ext cx="4219228" cy="404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5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">
            <a:extLst>
              <a:ext uri="{FF2B5EF4-FFF2-40B4-BE49-F238E27FC236}">
                <a16:creationId xmlns:a16="http://schemas.microsoft.com/office/drawing/2014/main" xmlns="" id="{94404F16-2B85-4FBF-B379-2AF34025C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7583" y="548680"/>
            <a:ext cx="6371289" cy="391104"/>
          </a:xfrm>
        </p:spPr>
        <p:txBody>
          <a:bodyPr>
            <a:noAutofit/>
          </a:bodyPr>
          <a:lstStyle/>
          <a:p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Clube de Robótica IFTM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</a:t>
            </a:r>
            <a:r>
              <a:rPr lang="pt-BR" sz="2400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Raspberry</a:t>
            </a:r>
            <a:endParaRPr lang="pt-BR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0" y="1988840"/>
            <a:ext cx="9144000" cy="151216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Conteúdo</a:t>
            </a:r>
            <a:r>
              <a:rPr lang="pt-BR" sz="4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r>
              <a:rPr lang="pt-BR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Hardware </a:t>
            </a:r>
            <a:r>
              <a:rPr lang="pt-BR" sz="24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endParaRPr lang="pt-BR" sz="2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 </a:t>
            </a:r>
            <a:r>
              <a:rPr lang="pt-BR" sz="2400" dirty="0" err="1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pt-BR" sz="2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Título 2">
            <a:extLst>
              <a:ext uri="{FF2B5EF4-FFF2-40B4-BE49-F238E27FC236}">
                <a16:creationId xmlns="" xmlns:a16="http://schemas.microsoft.com/office/drawing/2014/main" id="{D79F8C30-6638-446A-81FC-E4EEE987D3AF}"/>
              </a:ext>
            </a:extLst>
          </p:cNvPr>
          <p:cNvSpPr txBox="1">
            <a:spLocks/>
          </p:cNvSpPr>
          <p:nvPr/>
        </p:nvSpPr>
        <p:spPr>
          <a:xfrm>
            <a:off x="1" y="1054878"/>
            <a:ext cx="9143088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5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itchFamily="18" charset="0"/>
              </a:rPr>
              <a:t>Arduíno</a:t>
            </a:r>
            <a:endParaRPr lang="pt-BR" sz="5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otlight MT Light" pitchFamily="18" charset="0"/>
            </a:endParaRPr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1" y="3783327"/>
            <a:ext cx="9143088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800" dirty="0" err="1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Modulos</a:t>
            </a:r>
            <a:r>
              <a:rPr lang="pt-BR" sz="4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pt-BR" sz="48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ítulo 2">
            <a:extLst>
              <a:ext uri="{FF2B5EF4-FFF2-40B4-BE49-F238E27FC236}">
                <a16:creationId xmlns="" xmlns:a16="http://schemas.microsoft.com/office/drawing/2014/main" id="{45EF2EEB-C4DC-42C5-8619-7339A76650F4}"/>
              </a:ext>
            </a:extLst>
          </p:cNvPr>
          <p:cNvSpPr txBox="1">
            <a:spLocks/>
          </p:cNvSpPr>
          <p:nvPr/>
        </p:nvSpPr>
        <p:spPr>
          <a:xfrm>
            <a:off x="2625974" y="4431399"/>
            <a:ext cx="3891142" cy="1980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pt-BR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Robótica para competição;</a:t>
            </a:r>
          </a:p>
          <a:p>
            <a:pPr algn="just"/>
            <a:r>
              <a:rPr lang="pt-BR" sz="2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Domótica;</a:t>
            </a:r>
          </a:p>
          <a:p>
            <a:pPr algn="l"/>
            <a:r>
              <a:rPr lang="pt-BR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IOT – Residencial;</a:t>
            </a:r>
            <a:r>
              <a:rPr lang="pt-BR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pt-BR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pt-BR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– </a:t>
            </a:r>
            <a:r>
              <a:rPr lang="pt-BR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Industrial</a:t>
            </a:r>
            <a:r>
              <a:rPr lang="pt-BR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algn="l"/>
            <a:r>
              <a:rPr lang="pt-BR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Automação de lugares públicos;</a:t>
            </a:r>
            <a:endParaRPr lang="pt-BR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4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6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Tipos de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Arduino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23528" y="980728"/>
            <a:ext cx="4572000" cy="5416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ou </a:t>
            </a:r>
            <a:r>
              <a:rPr lang="en-US" sz="2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Inteiro</a:t>
            </a:r>
            <a:endParaRPr lang="en-US" sz="2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inteiros são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principal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 para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armazenamento de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números;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Arduino Uno (e em outras placas baseadas em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ATmega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), um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armazena um valor de 16 bits (2 bytes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);</a:t>
            </a: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Nas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placas baseadas em Arduino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Due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SAMD (como MKR1000 e Zero), um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armazena um valor de 32 bits (4 bytes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);</a:t>
            </a:r>
            <a:endParaRPr lang="en-US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578" y="971528"/>
            <a:ext cx="3937926" cy="527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3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Tipos de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Arduino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60040" y="1439006"/>
            <a:ext cx="4572000" cy="44627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200"/>
              </a:spcAft>
            </a:pPr>
            <a:r>
              <a:rPr lang="pt-BR" sz="24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armazena números negativos com uma técnica chamada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(matemática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 complemento de 2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).</a:t>
            </a: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Arduino cuida de lidar com números negativos para você, para que as operações aritméticas funcionem de forma transparente da maneira esperada. Sintaxe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var =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endParaRPr lang="en-US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578" y="971528"/>
            <a:ext cx="3937926" cy="527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9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5" t="3572" r="20882" b="3339"/>
          <a:stretch/>
        </p:blipFill>
        <p:spPr>
          <a:xfrm>
            <a:off x="323528" y="1211389"/>
            <a:ext cx="4377900" cy="4563800"/>
          </a:xfrm>
          <a:prstGeom prst="rect">
            <a:avLst/>
          </a:prstGeom>
        </p:spPr>
      </p:pic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Tipos de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Arduino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701428" y="1184965"/>
            <a:ext cx="4423941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Long ou 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ongo</a:t>
            </a:r>
            <a:endParaRPr lang="en-US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São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variáveis ​​de tamanho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estendido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Armazenamento de números em 32 bits (4 bytes);</a:t>
            </a: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estiver fazendo contas com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números,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pelo menos um dos números deve ser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longo;</a:t>
            </a: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Sintaxe: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long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var =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endParaRPr lang="en-US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Tipos de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Arduino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23528" y="1916832"/>
            <a:ext cx="4572000" cy="35702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Short ou </a:t>
            </a:r>
            <a:r>
              <a:rPr lang="en-US" sz="2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Curto</a:t>
            </a:r>
            <a:endParaRPr lang="en-US" sz="2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dados de 16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bits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>
              <a:spcAft>
                <a:spcPts val="1200"/>
              </a:spcAft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 todos os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Arduinos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(baseados em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ATMega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ARM), um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short armazena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 valor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 2 bytes;</a:t>
            </a: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Sintaxe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short var =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endParaRPr lang="en-US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075" name="Picture 3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310" y="1916832"/>
            <a:ext cx="4276059" cy="357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01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Tipos de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Arduino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572000" y="1236524"/>
            <a:ext cx="4572000" cy="44627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Float</a:t>
            </a:r>
            <a:endParaRPr lang="en-US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Números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ponto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flutuante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um número que possui um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ponto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decimal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>
              <a:spcAft>
                <a:spcPts val="1200"/>
              </a:spcAft>
            </a:pP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Frações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números de ponto flutuante podem ser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muito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grandes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ou muito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pequenos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Eles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são armazenados como 32 bits (4 bytes) de informação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" t="17451" r="24801" b="21650"/>
          <a:stretch/>
        </p:blipFill>
        <p:spPr>
          <a:xfrm>
            <a:off x="350824" y="1703708"/>
            <a:ext cx="419757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4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Tipos de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Arduino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572000" y="1575078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Sintaxe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float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var =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x;</a:t>
            </a:r>
          </a:p>
          <a:p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y;</a:t>
            </a:r>
          </a:p>
          <a:p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float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z;</a:t>
            </a:r>
          </a:p>
          <a:p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 = 1;</a:t>
            </a:r>
          </a:p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 = x /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2;</a:t>
            </a: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(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float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)x / 2.0; </a:t>
            </a:r>
            <a:endParaRPr lang="en-US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" t="17451" r="24801" b="21650"/>
          <a:stretch/>
        </p:blipFill>
        <p:spPr>
          <a:xfrm>
            <a:off x="350824" y="1703708"/>
            <a:ext cx="419757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1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Tipos de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Arduino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23528" y="1359634"/>
            <a:ext cx="4572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ouble</a:t>
            </a:r>
          </a:p>
          <a:p>
            <a:endParaRPr lang="en-US" sz="2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Número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ponto flutuante de precisão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dupla;</a:t>
            </a:r>
          </a:p>
          <a:p>
            <a:endParaRPr lang="pt-BR" sz="10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Uno e em outras placas baseadas em ATMEGA, isso ocupa 4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bytes;</a:t>
            </a:r>
          </a:p>
          <a:p>
            <a:endParaRPr lang="pt-BR" sz="10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Arduino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Due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os duplos têm precisão de 8 bytes (64 bits).</a:t>
            </a:r>
          </a:p>
          <a:p>
            <a:endParaRPr lang="pt-BR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Sintaxe</a:t>
            </a:r>
          </a:p>
          <a:p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double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var =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26" name="Picture 2" descr="Resultado de imagem para geme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972895"/>
            <a:ext cx="3810000" cy="366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361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Tipos de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Arduino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60040" y="944136"/>
            <a:ext cx="878396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String</a:t>
            </a:r>
            <a:endParaRPr lang="en-US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cadeias de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texto;</a:t>
            </a: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Sequência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caracteres, geralmente utilizada para representar palavras, frases ou textos de um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programa;</a:t>
            </a: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Uma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string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criada a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partir de uma matriz do tipo char e finalizá-la com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nulo;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0" y="1484784"/>
            <a:ext cx="876532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5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Tipos de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Arduino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60039" y="944136"/>
            <a:ext cx="8765329" cy="586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Sintaxe</a:t>
            </a:r>
          </a:p>
          <a:p>
            <a:pPr>
              <a:spcAft>
                <a:spcPts val="1200"/>
              </a:spcAft>
            </a:pP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endParaRPr lang="pt-BR" sz="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Str1[15];</a:t>
            </a:r>
          </a:p>
          <a:p>
            <a:pPr>
              <a:spcAft>
                <a:spcPts val="1200"/>
              </a:spcAft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 Str2[8] = {'a', 'r', 'd', 'u', 'i', 'n', 'o'};</a:t>
            </a:r>
          </a:p>
          <a:p>
            <a:pPr>
              <a:spcAft>
                <a:spcPts val="1200"/>
              </a:spcAft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 Str3[8] = {'a', 'r', 'd', 'u', 'i', 'n', 'o', '\0'};</a:t>
            </a:r>
          </a:p>
          <a:p>
            <a:pPr>
              <a:spcAft>
                <a:spcPts val="1200"/>
              </a:spcAft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 Str4[] = "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arduino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";</a:t>
            </a:r>
          </a:p>
          <a:p>
            <a:pPr>
              <a:spcAft>
                <a:spcPts val="1200"/>
              </a:spcAft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 Str5[8] = "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arduino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";</a:t>
            </a:r>
          </a:p>
          <a:p>
            <a:pPr>
              <a:spcAft>
                <a:spcPts val="1200"/>
              </a:spcAft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0" y="1484784"/>
            <a:ext cx="876532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3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Tipos de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Arduino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60040" y="1052736"/>
            <a:ext cx="4499992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Unsigned char </a:t>
            </a:r>
            <a:endParaRPr lang="en-US" sz="2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 de dados não assinado que ocupa 1 byte de memória. </a:t>
            </a: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 de dados char não assinado codifica números de 0 a 255.</a:t>
            </a: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consistência no estilo de programação do Arduino, o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byte tipo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dados é o preferido.</a:t>
            </a: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Sintaxe: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unsigned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char var =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endParaRPr lang="en-US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632464"/>
            <a:ext cx="4219228" cy="404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2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">
            <a:extLst>
              <a:ext uri="{FF2B5EF4-FFF2-40B4-BE49-F238E27FC236}">
                <a16:creationId xmlns="" xmlns:a16="http://schemas.microsoft.com/office/drawing/2014/main" id="{D79F8C30-6638-446A-81FC-E4EEE987D3AF}"/>
              </a:ext>
            </a:extLst>
          </p:cNvPr>
          <p:cNvSpPr txBox="1">
            <a:spLocks/>
          </p:cNvSpPr>
          <p:nvPr/>
        </p:nvSpPr>
        <p:spPr>
          <a:xfrm>
            <a:off x="6385410" y="116632"/>
            <a:ext cx="2695798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Extra</a:t>
            </a:r>
            <a:endParaRPr lang="pt-BR" sz="5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323528" y="1052736"/>
            <a:ext cx="8820472" cy="525658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Existe uma linguagem universal?</a:t>
            </a:r>
          </a:p>
          <a:p>
            <a:endParaRPr lang="pt-BR" sz="4400" dirty="0" smtClean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4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que todas as linguagens de programação tem em comum?</a:t>
            </a:r>
          </a:p>
          <a:p>
            <a:endParaRPr lang="pt-BR" sz="4400" dirty="0" smtClean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44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mesma coisa que a comidinha da vovó!!!</a:t>
            </a:r>
          </a:p>
        </p:txBody>
      </p:sp>
    </p:spTree>
    <p:extLst>
      <p:ext uri="{BB962C8B-B14F-4D97-AF65-F5344CB8AC3E}">
        <p14:creationId xmlns:p14="http://schemas.microsoft.com/office/powerpoint/2010/main" val="140260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Tipos de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Arduino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544704" y="953432"/>
            <a:ext cx="4572000" cy="54784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nsigned </a:t>
            </a:r>
            <a:r>
              <a:rPr lang="en-US" sz="28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Uno e em outras placas baseadas em ATMEGA, entradas não assinadas (números inteiros não assinados) são as mesmas que entradas, pois armazenam um valor de 2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bytes.</a:t>
            </a: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vez de armazenar números negativos, no entanto, eles apenas armazenam valores positivos, produzindo um intervalo útil de 0 a 65.535 ((2 ^ 16) - 1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).</a:t>
            </a:r>
            <a:endParaRPr lang="pt-BR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171" name="Picture 3" descr="Resultado de imagem para maÃ§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4" r="12851"/>
          <a:stretch/>
        </p:blipFill>
        <p:spPr bwMode="auto">
          <a:xfrm>
            <a:off x="323529" y="953432"/>
            <a:ext cx="4248472" cy="561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08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Tipos de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Arduino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806313" y="1515948"/>
            <a:ext cx="4319056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</a:t>
            </a:r>
            <a:r>
              <a:rPr lang="pt-BR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Due</a:t>
            </a:r>
            <a:r>
              <a:rPr lang="pt-BR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armazena um valor de 4 bytes (32 bits), variando de 0 a 4.294.967.295 (2 ^ 32 - 1).</a:t>
            </a:r>
          </a:p>
          <a:p>
            <a:endParaRPr lang="pt-BR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diferença entre entradas não assinadas e entradas (assinadas) está na maneira como o bit mais alto, às vezes chamado de bit "sinal", é interpretado</a:t>
            </a:r>
            <a:r>
              <a:rPr lang="pt-BR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endParaRPr lang="pt-BR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Sintaxe</a:t>
            </a:r>
          </a:p>
          <a:p>
            <a:r>
              <a:rPr lang="pt-BR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unsigned</a:t>
            </a:r>
            <a:r>
              <a:rPr lang="pt-BR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pt-BR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var = </a:t>
            </a:r>
            <a:r>
              <a:rPr lang="pt-BR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</a:t>
            </a:r>
            <a:r>
              <a:rPr lang="pt-BR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endParaRPr lang="pt-BR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 descr="Resultado de imagem para maÃ§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4" r="12851"/>
          <a:stretch/>
        </p:blipFill>
        <p:spPr bwMode="auto">
          <a:xfrm>
            <a:off x="323529" y="953432"/>
            <a:ext cx="4248472" cy="561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86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Tipos de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Arduino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41784" y="1202791"/>
            <a:ext cx="5148064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Unsigned long</a:t>
            </a:r>
          </a:p>
          <a:p>
            <a:endParaRPr lang="en-US" sz="22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Variáveis ​​longas não assinadas são variáveis ​​de tamanho estendido para armazenamento de números e armazenam 32 bits (4 bytes</a:t>
            </a:r>
            <a:r>
              <a:rPr lang="pt-BR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).</a:t>
            </a:r>
          </a:p>
          <a:p>
            <a:endParaRPr lang="pt-BR" sz="22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Diferentemente </a:t>
            </a:r>
            <a:r>
              <a:rPr lang="pt-BR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dos longos padrão, os longos não assinados não armazenam números negativos, variando de 0 a 4.294.967.295 (2 ^ 32 - 1).</a:t>
            </a:r>
          </a:p>
          <a:p>
            <a:endParaRPr lang="pt-BR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Sintaxe</a:t>
            </a:r>
          </a:p>
          <a:p>
            <a:r>
              <a:rPr lang="pt-BR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unsigned</a:t>
            </a:r>
            <a:r>
              <a:rPr lang="pt-BR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long</a:t>
            </a:r>
            <a:r>
              <a:rPr lang="pt-BR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var = </a:t>
            </a:r>
            <a:r>
              <a:rPr lang="pt-BR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</a:t>
            </a:r>
            <a:r>
              <a:rPr lang="pt-BR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endParaRPr lang="en-US" sz="22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1266" name="Picture 2" descr="Resultado de imagem para Longo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1" t="8859" r="26173"/>
          <a:stretch/>
        </p:blipFill>
        <p:spPr bwMode="auto">
          <a:xfrm>
            <a:off x="6660232" y="1002388"/>
            <a:ext cx="2437055" cy="557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53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Tipos de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Arduino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591239" y="929034"/>
            <a:ext cx="4572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Void</a:t>
            </a:r>
          </a:p>
          <a:p>
            <a:endParaRPr lang="en-US" sz="28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</a:t>
            </a:r>
            <a:r>
              <a:rPr lang="pt-BR" sz="24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alavra-chave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usada apenas nas declarações de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função.</a:t>
            </a:r>
          </a:p>
          <a:p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Indica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 a função deve retornar nenhuma informação para a função da qual foi chamada.</a:t>
            </a:r>
          </a:p>
          <a:p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Código de exemplo</a:t>
            </a:r>
          </a:p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código mostra como usar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void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5" r="23941"/>
          <a:stretch/>
        </p:blipFill>
        <p:spPr>
          <a:xfrm>
            <a:off x="354592" y="1021759"/>
            <a:ext cx="4087040" cy="52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8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Tipos de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Arduino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572000" y="1268760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//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actions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are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performed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"setup"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"loop"</a:t>
            </a:r>
          </a:p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//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but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no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information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reported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larger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program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void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setup() {</a:t>
            </a:r>
          </a:p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// ...</a:t>
            </a:r>
          </a:p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}</a:t>
            </a:r>
          </a:p>
          <a:p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void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loop() {</a:t>
            </a:r>
          </a:p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// ...</a:t>
            </a:r>
          </a:p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}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5" r="23941"/>
          <a:stretch/>
        </p:blipFill>
        <p:spPr>
          <a:xfrm>
            <a:off x="354592" y="1021759"/>
            <a:ext cx="4087040" cy="52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3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Tipos de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</a:t>
            </a:r>
            <a:r>
              <a:rPr lang="pt-BR" sz="3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Arduino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35924" y="1025440"/>
            <a:ext cx="8801841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Word</a:t>
            </a:r>
            <a:endParaRPr lang="en-US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Uma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palavra pode armazenar um número não assinado de pelo menos 16 bits (de 0 a 65535).</a:t>
            </a:r>
          </a:p>
          <a:p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Sintaxe</a:t>
            </a:r>
          </a:p>
          <a:p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word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var =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264" t="28190" r="2883" b="30808"/>
          <a:stretch/>
        </p:blipFill>
        <p:spPr>
          <a:xfrm>
            <a:off x="560380" y="1772816"/>
            <a:ext cx="8352928" cy="165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9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0FC427-2E86-458F-BBC8-9A42E131A4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t="30516" r="3540" b="42405"/>
          <a:stretch/>
        </p:blipFill>
        <p:spPr>
          <a:xfrm>
            <a:off x="417509" y="116632"/>
            <a:ext cx="2605003" cy="801852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>
                <a:solidFill>
                  <a:schemeClr val="tx1"/>
                </a:solidFill>
                <a:latin typeface="Roboto" panose="02000000000000000000"/>
                <a:ea typeface="BirkaLTPro-Regular"/>
                <a:cs typeface="BirkaLTPro-Regular"/>
              </a:rPr>
              <a:t>Onde te encontro?</a:t>
            </a:r>
            <a:endParaRPr lang="pt-BR" sz="32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599572" y="2276872"/>
            <a:ext cx="4210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alvesaaa@hotmail.com</a:t>
            </a:r>
            <a:endParaRPr lang="pt-BR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29384" y="3164501"/>
            <a:ext cx="18582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latin typeface="Roboto" panose="02000000000000000000"/>
                <a:ea typeface="BirkaLTPro-Regular"/>
                <a:cs typeface="BirkaLTPro-Regular"/>
              </a:rPr>
              <a:t>Abel Alves</a:t>
            </a:r>
            <a:endParaRPr lang="pt-BR" sz="2800" dirty="0">
              <a:solidFill>
                <a:prstClr val="black"/>
              </a:solidFill>
              <a:latin typeface="Roboto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19" y="2276872"/>
            <a:ext cx="523220" cy="52322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3599572" y="3165378"/>
            <a:ext cx="4210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(34) 9 9114-9891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5" t="18280" r="20395" b="19337"/>
          <a:stretch/>
        </p:blipFill>
        <p:spPr>
          <a:xfrm>
            <a:off x="2782334" y="2967721"/>
            <a:ext cx="683390" cy="72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1" t="2955" r="12936" b="24492"/>
          <a:stretch/>
        </p:blipFill>
        <p:spPr>
          <a:xfrm>
            <a:off x="2915816" y="3976630"/>
            <a:ext cx="523220" cy="52322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3599572" y="3976630"/>
            <a:ext cx="57249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/>
              </a:rPr>
              <a:t>https://abelalves.blogspot.com/</a:t>
            </a:r>
            <a:endParaRPr lang="pt-BR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76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  <p:bldP spid="14" grpId="0"/>
      <p:bldP spid="10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Receita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23528" y="844844"/>
            <a:ext cx="3890915" cy="553997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pt-BR" sz="3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Dicionário:</a:t>
            </a:r>
            <a:endParaRPr lang="pt-BR" sz="3200" b="1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1" algn="just">
              <a:spcAft>
                <a:spcPts val="1800"/>
              </a:spcAft>
            </a:pP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Fórmula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 traz uma exposição da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composição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1" algn="just">
              <a:spcAft>
                <a:spcPts val="18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preparo;</a:t>
            </a:r>
          </a:p>
          <a:p>
            <a:pPr marL="0" lvl="1" algn="just">
              <a:spcAft>
                <a:spcPts val="18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medicamento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1" algn="just">
              <a:spcAft>
                <a:spcPts val="18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bolo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1" algn="just">
              <a:spcAft>
                <a:spcPts val="18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uma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comida;</a:t>
            </a: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1" algn="just">
              <a:spcAft>
                <a:spcPts val="18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método para conseguir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melhor efeito;</a:t>
            </a:r>
          </a:p>
          <a:p>
            <a:pPr marL="0" lvl="1" algn="just">
              <a:spcAft>
                <a:spcPts val="18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resultado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para algo.</a:t>
            </a:r>
            <a:endParaRPr lang="pt-BR" sz="24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798" y="1052736"/>
            <a:ext cx="2882706" cy="216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04" y="4114248"/>
            <a:ext cx="2880000" cy="216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783" y="2152656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9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Algoritmos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23528" y="953432"/>
            <a:ext cx="4680520" cy="541686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1" algn="just">
              <a:spcAft>
                <a:spcPts val="1800"/>
              </a:spcAft>
            </a:pPr>
            <a:r>
              <a:rPr lang="pt-BR" sz="3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Ciência </a:t>
            </a:r>
            <a:r>
              <a:rPr lang="pt-BR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 </a:t>
            </a:r>
            <a:r>
              <a:rPr lang="pt-BR" sz="3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computação:</a:t>
            </a:r>
          </a:p>
          <a:p>
            <a:pPr marL="0" lvl="1" algn="just">
              <a:spcAft>
                <a:spcPts val="6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Uma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sequência finita de ações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executáveis;</a:t>
            </a:r>
          </a:p>
          <a:p>
            <a:pPr marL="0" lvl="1" algn="just">
              <a:spcAft>
                <a:spcPts val="6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Visam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obter uma solução para um determinado tipo de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problema;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1" algn="just">
              <a:spcAft>
                <a:spcPts val="600"/>
              </a:spcAft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Algoritmos são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procedimentos:</a:t>
            </a:r>
          </a:p>
          <a:p>
            <a:pPr marL="0" lvl="1" algn="just">
              <a:spcAft>
                <a:spcPts val="6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Precisos;</a:t>
            </a:r>
          </a:p>
          <a:p>
            <a:pPr marL="0" lvl="1" algn="just">
              <a:spcAft>
                <a:spcPts val="600"/>
              </a:spcAft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ão ambíguos;</a:t>
            </a:r>
          </a:p>
          <a:p>
            <a:pPr marL="0" lvl="1" algn="just">
              <a:spcAft>
                <a:spcPts val="6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Mecânicos;</a:t>
            </a:r>
          </a:p>
          <a:p>
            <a:pPr marL="0" lvl="1" algn="just">
              <a:spcAft>
                <a:spcPts val="6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Eficientes;</a:t>
            </a:r>
          </a:p>
          <a:p>
            <a:pPr marL="0" lvl="1" algn="just">
              <a:spcAft>
                <a:spcPts val="6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Corretos;</a:t>
            </a:r>
            <a:endParaRPr lang="pt-BR" sz="24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039088"/>
            <a:ext cx="3731121" cy="257831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645024"/>
            <a:ext cx="6627560" cy="263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Variáveis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23528" y="1366554"/>
            <a:ext cx="8801841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1" algn="just">
              <a:spcAft>
                <a:spcPts val="1800"/>
              </a:spcAft>
            </a:pPr>
            <a:r>
              <a:rPr lang="pt-BR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que é uma variável</a:t>
            </a:r>
            <a:r>
              <a:rPr lang="pt-BR" sz="2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7913"/>
          <a:stretch/>
        </p:blipFill>
        <p:spPr>
          <a:xfrm>
            <a:off x="395536" y="2204864"/>
            <a:ext cx="5040560" cy="2880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5" t="14721" r="27320" b="15981"/>
          <a:stretch/>
        </p:blipFill>
        <p:spPr>
          <a:xfrm>
            <a:off x="5731398" y="2204864"/>
            <a:ext cx="339397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0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Variáveis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16901" y="1052736"/>
            <a:ext cx="8801841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1" algn="just">
              <a:spcAft>
                <a:spcPts val="18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Variável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um local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reservado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na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memória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para armazenar um tipo de dado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184" y="1556792"/>
            <a:ext cx="5524500" cy="4680519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25190" y="1989995"/>
            <a:ext cx="3182444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spcAft>
                <a:spcPts val="1800"/>
              </a:spcAft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Toda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variável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deve ter um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identificador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ou seja um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nome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0" lvl="1" algn="just">
              <a:spcAft>
                <a:spcPts val="1800"/>
              </a:spcAft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Além de ter um nome, a variável também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precisa ter um tipo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0" lvl="1" algn="just">
              <a:spcAft>
                <a:spcPts val="1800"/>
              </a:spcAft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tipo de dado de uma variável determina o que ela é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capaz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armazenar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pt-BR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79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Constantes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91609" y="1478940"/>
            <a:ext cx="4856456" cy="452431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1" algn="just"/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São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expressões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predefinidas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na linguagem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Arduino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1" algn="just"/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1" algn="just"/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Essas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são usadas para tornar os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programas mais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legíveis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1" algn="just"/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1" algn="just"/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constantes da linguagem Arduino são classificadas nos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grupo;</a:t>
            </a:r>
          </a:p>
          <a:p>
            <a:pPr marL="0" lvl="1" algn="just"/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1" algn="just"/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Dos mesmos tipos de dados que as constantes;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016824"/>
            <a:ext cx="424157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9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915816" y="193755"/>
            <a:ext cx="6209553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Vetor</a:t>
            </a:r>
            <a:endParaRPr lang="pt-BR" sz="3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50823" y="1025440"/>
            <a:ext cx="8774545" cy="544764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1" algn="just">
              <a:spcAft>
                <a:spcPts val="12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Arranjo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unidimensional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considerada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mais simples das estruturas de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dados;</a:t>
            </a:r>
          </a:p>
          <a:p>
            <a:pPr marL="0" lvl="1" algn="just">
              <a:spcAft>
                <a:spcPts val="1200"/>
              </a:spcAft>
            </a:pP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1" algn="just">
              <a:spcAft>
                <a:spcPts val="1200"/>
              </a:spcAft>
            </a:pP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1" algn="just">
              <a:spcAft>
                <a:spcPts val="1200"/>
              </a:spcAft>
            </a:pP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1" algn="just">
              <a:spcAft>
                <a:spcPts val="1200"/>
              </a:spcAft>
            </a:pPr>
            <a:endParaRPr lang="pt-B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1" algn="just">
              <a:spcAft>
                <a:spcPts val="1200"/>
              </a:spcAft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Constituída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 mesmo tipo (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homogêneos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tamanho que são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agrupados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continuamente na memória e acessados por sua posição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dentro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 vetor. </a:t>
            </a: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1" algn="just"/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sua inicialização determina-se o seu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tamanho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que geralmente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não se modifica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mesmo que utilizemos menos elementos</a:t>
            </a:r>
            <a:endParaRPr lang="pt-B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" t="18250" r="2380" b="63971"/>
          <a:stretch/>
        </p:blipFill>
        <p:spPr>
          <a:xfrm>
            <a:off x="346896" y="2048365"/>
            <a:ext cx="8784976" cy="172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8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rma de Onda">
  <a:themeElements>
    <a:clrScheme name="Forma de Onda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Forma de Onda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orma de Onda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5433</TotalTime>
  <Words>1567</Words>
  <Application>Microsoft Office PowerPoint</Application>
  <PresentationFormat>Apresentação na tela (4:3)</PresentationFormat>
  <Paragraphs>292</Paragraphs>
  <Slides>36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36</vt:i4>
      </vt:variant>
    </vt:vector>
  </HeadingPairs>
  <TitlesOfParts>
    <vt:vector size="46" baseType="lpstr">
      <vt:lpstr>Arial</vt:lpstr>
      <vt:lpstr>BirkaLTPro-Regular</vt:lpstr>
      <vt:lpstr>Calibri</vt:lpstr>
      <vt:lpstr>Candara</vt:lpstr>
      <vt:lpstr>Footlight MT Light</vt:lpstr>
      <vt:lpstr>Roboto</vt:lpstr>
      <vt:lpstr>Symbol</vt:lpstr>
      <vt:lpstr>Forma de Onda</vt:lpstr>
      <vt:lpstr>Tema do Office</vt:lpstr>
      <vt:lpstr>1_Tema do Office</vt:lpstr>
      <vt:lpstr>Apresentação do PowerPoint</vt:lpstr>
      <vt:lpstr>Clube de Robótica IFTM Arduíno e Raspberry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</dc:title>
  <dc:creator>Samuel</dc:creator>
  <cp:lastModifiedBy>AbeL Alves</cp:lastModifiedBy>
  <cp:revision>306</cp:revision>
  <dcterms:created xsi:type="dcterms:W3CDTF">2015-09-22T10:13:26Z</dcterms:created>
  <dcterms:modified xsi:type="dcterms:W3CDTF">2019-09-14T16:12:28Z</dcterms:modified>
</cp:coreProperties>
</file>